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about:blank"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nvSpPr>
        <p:spPr>
          <a:xfrm>
            <a:off x="358775" y="217347"/>
            <a:ext cx="7581900"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Customer “Job” Process Worksheet</a:t>
            </a:r>
            <a:endParaRPr b="0" i="0" sz="1400" u="none" cap="none" strike="noStrike">
              <a:solidFill>
                <a:srgbClr val="000000"/>
              </a:solidFill>
              <a:latin typeface="Arial"/>
              <a:ea typeface="Arial"/>
              <a:cs typeface="Arial"/>
              <a:sym typeface="Arial"/>
            </a:endParaRPr>
          </a:p>
        </p:txBody>
      </p:sp>
      <p:sp>
        <p:nvSpPr>
          <p:cNvPr id="85" name="Google Shape;85;p13"/>
          <p:cNvSpPr txBox="1"/>
          <p:nvPr/>
        </p:nvSpPr>
        <p:spPr>
          <a:xfrm>
            <a:off x="787399" y="1257240"/>
            <a:ext cx="2041525" cy="1015663"/>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Customer Segment:</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r">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Customer Job:</a:t>
            </a:r>
            <a:endParaRPr b="1" i="1" sz="1600" u="none" cap="none" strike="noStrike">
              <a:solidFill>
                <a:schemeClr val="dk1"/>
              </a:solidFill>
              <a:latin typeface="Calibri"/>
              <a:ea typeface="Calibri"/>
              <a:cs typeface="Calibri"/>
              <a:sym typeface="Calibri"/>
            </a:endParaRPr>
          </a:p>
        </p:txBody>
      </p:sp>
      <p:grpSp>
        <p:nvGrpSpPr>
          <p:cNvPr id="86" name="Google Shape;86;p13"/>
          <p:cNvGrpSpPr/>
          <p:nvPr/>
        </p:nvGrpSpPr>
        <p:grpSpPr>
          <a:xfrm>
            <a:off x="261232" y="3186169"/>
            <a:ext cx="11802885" cy="1466736"/>
            <a:chOff x="4057" y="814444"/>
            <a:chExt cx="11802885" cy="1466736"/>
          </a:xfrm>
        </p:grpSpPr>
        <p:sp>
          <p:nvSpPr>
            <p:cNvPr id="87" name="Google Shape;87;p13"/>
            <p:cNvSpPr/>
            <p:nvPr/>
          </p:nvSpPr>
          <p:spPr>
            <a:xfrm>
              <a:off x="4057"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3"/>
            <p:cNvSpPr/>
            <p:nvPr/>
          </p:nvSpPr>
          <p:spPr>
            <a:xfrm>
              <a:off x="154410" y="842167"/>
              <a:ext cx="1290433" cy="1411290"/>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13"/>
            <p:cNvSpPr txBox="1"/>
            <p:nvPr/>
          </p:nvSpPr>
          <p:spPr>
            <a:xfrm>
              <a:off x="192205" y="879962"/>
              <a:ext cx="1214843" cy="1335700"/>
            </a:xfrm>
            <a:prstGeom prst="rect">
              <a:avLst/>
            </a:prstGeom>
            <a:noFill/>
            <a:ln>
              <a:noFill/>
            </a:ln>
          </p:spPr>
          <p:txBody>
            <a:bodyPr anchorCtr="0" anchor="t" bIns="91425" lIns="91425" spcFirstLastPara="1" rIns="0" wrap="square" tIns="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1. </a:t>
              </a:r>
              <a:endParaRPr b="0" i="0" sz="1400" u="none" cap="none" strike="noStrike">
                <a:solidFill>
                  <a:srgbClr val="000000"/>
                </a:solidFill>
                <a:latin typeface="Arial"/>
                <a:ea typeface="Arial"/>
                <a:cs typeface="Arial"/>
                <a:sym typeface="Arial"/>
              </a:endParaRPr>
            </a:p>
          </p:txBody>
        </p:sp>
        <p:sp>
          <p:nvSpPr>
            <p:cNvPr id="90" name="Google Shape;90;p13"/>
            <p:cNvSpPr/>
            <p:nvPr/>
          </p:nvSpPr>
          <p:spPr>
            <a:xfrm>
              <a:off x="1480773"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3"/>
            <p:cNvSpPr/>
            <p:nvPr/>
          </p:nvSpPr>
          <p:spPr>
            <a:xfrm>
              <a:off x="1640176" y="834555"/>
              <a:ext cx="1272333" cy="1426513"/>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3"/>
            <p:cNvSpPr txBox="1"/>
            <p:nvPr/>
          </p:nvSpPr>
          <p:spPr>
            <a:xfrm>
              <a:off x="1677441" y="871820"/>
              <a:ext cx="1197803" cy="1351983"/>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2. </a:t>
              </a:r>
              <a:endParaRPr b="0" i="0" sz="1400" u="none" cap="none" strike="noStrike">
                <a:solidFill>
                  <a:srgbClr val="000000"/>
                </a:solidFill>
                <a:latin typeface="Arial"/>
                <a:ea typeface="Arial"/>
                <a:cs typeface="Arial"/>
                <a:sym typeface="Arial"/>
              </a:endParaRPr>
            </a:p>
          </p:txBody>
        </p:sp>
        <p:sp>
          <p:nvSpPr>
            <p:cNvPr id="93" name="Google Shape;93;p13"/>
            <p:cNvSpPr/>
            <p:nvPr/>
          </p:nvSpPr>
          <p:spPr>
            <a:xfrm>
              <a:off x="2948439"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3"/>
            <p:cNvSpPr/>
            <p:nvPr/>
          </p:nvSpPr>
          <p:spPr>
            <a:xfrm>
              <a:off x="3104438" y="854240"/>
              <a:ext cx="1279140" cy="1387143"/>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3"/>
            <p:cNvSpPr txBox="1"/>
            <p:nvPr/>
          </p:nvSpPr>
          <p:spPr>
            <a:xfrm>
              <a:off x="3141903" y="891705"/>
              <a:ext cx="1204210" cy="1312213"/>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3. </a:t>
              </a:r>
              <a:endParaRPr b="0" i="0" sz="1400" u="none" cap="none" strike="noStrike">
                <a:solidFill>
                  <a:srgbClr val="000000"/>
                </a:solidFill>
                <a:latin typeface="Arial"/>
                <a:ea typeface="Arial"/>
                <a:cs typeface="Arial"/>
                <a:sym typeface="Arial"/>
              </a:endParaRPr>
            </a:p>
          </p:txBody>
        </p:sp>
        <p:sp>
          <p:nvSpPr>
            <p:cNvPr id="96" name="Google Shape;96;p13"/>
            <p:cNvSpPr/>
            <p:nvPr/>
          </p:nvSpPr>
          <p:spPr>
            <a:xfrm>
              <a:off x="4419508"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3"/>
            <p:cNvSpPr/>
            <p:nvPr/>
          </p:nvSpPr>
          <p:spPr>
            <a:xfrm>
              <a:off x="4567633" y="834196"/>
              <a:ext cx="1305188" cy="1418253"/>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3"/>
            <p:cNvSpPr txBox="1"/>
            <p:nvPr/>
          </p:nvSpPr>
          <p:spPr>
            <a:xfrm>
              <a:off x="4605861" y="872424"/>
              <a:ext cx="1228732" cy="1341797"/>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sp>
          <p:nvSpPr>
            <p:cNvPr id="99" name="Google Shape;99;p13"/>
            <p:cNvSpPr/>
            <p:nvPr/>
          </p:nvSpPr>
          <p:spPr>
            <a:xfrm>
              <a:off x="5903601"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3"/>
            <p:cNvSpPr/>
            <p:nvPr/>
          </p:nvSpPr>
          <p:spPr>
            <a:xfrm>
              <a:off x="6013805" y="854272"/>
              <a:ext cx="1351579" cy="1416742"/>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3"/>
            <p:cNvSpPr txBox="1"/>
            <p:nvPr/>
          </p:nvSpPr>
          <p:spPr>
            <a:xfrm>
              <a:off x="6053391" y="893858"/>
              <a:ext cx="1272407" cy="1337570"/>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5</a:t>
              </a:r>
              <a:r>
                <a:rPr b="0" i="0" lang="en-US" sz="13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02" name="Google Shape;102;p13"/>
            <p:cNvSpPr/>
            <p:nvPr/>
          </p:nvSpPr>
          <p:spPr>
            <a:xfrm>
              <a:off x="7410890"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3"/>
            <p:cNvSpPr/>
            <p:nvPr/>
          </p:nvSpPr>
          <p:spPr>
            <a:xfrm>
              <a:off x="7546430" y="825677"/>
              <a:ext cx="1320060" cy="1444269"/>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3"/>
            <p:cNvSpPr txBox="1"/>
            <p:nvPr/>
          </p:nvSpPr>
          <p:spPr>
            <a:xfrm>
              <a:off x="7585093" y="864340"/>
              <a:ext cx="1242734" cy="1366943"/>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6</a:t>
              </a:r>
              <a:r>
                <a:rPr b="0" i="0" lang="en-US" sz="13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05" name="Google Shape;105;p13"/>
            <p:cNvSpPr/>
            <p:nvPr/>
          </p:nvSpPr>
          <p:spPr>
            <a:xfrm>
              <a:off x="8902419"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3"/>
            <p:cNvSpPr/>
            <p:nvPr/>
          </p:nvSpPr>
          <p:spPr>
            <a:xfrm>
              <a:off x="9040261" y="814444"/>
              <a:ext cx="1315457" cy="1466736"/>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3"/>
            <p:cNvSpPr txBox="1"/>
            <p:nvPr/>
          </p:nvSpPr>
          <p:spPr>
            <a:xfrm>
              <a:off x="9078789" y="852972"/>
              <a:ext cx="1238401" cy="1389680"/>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7</a:t>
              </a:r>
              <a:r>
                <a:rPr b="0" i="0" lang="en-US" sz="13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08" name="Google Shape;108;p13"/>
            <p:cNvSpPr/>
            <p:nvPr/>
          </p:nvSpPr>
          <p:spPr>
            <a:xfrm>
              <a:off x="10391647" y="1213480"/>
              <a:ext cx="1154859" cy="445775"/>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3"/>
            <p:cNvSpPr/>
            <p:nvPr/>
          </p:nvSpPr>
          <p:spPr>
            <a:xfrm>
              <a:off x="10567493" y="828673"/>
              <a:ext cx="1239449" cy="143827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3"/>
            <p:cNvSpPr txBox="1"/>
            <p:nvPr/>
          </p:nvSpPr>
          <p:spPr>
            <a:xfrm>
              <a:off x="10603795" y="864975"/>
              <a:ext cx="1166845" cy="1365673"/>
            </a:xfrm>
            <a:prstGeom prst="rect">
              <a:avLst/>
            </a:prstGeom>
            <a:noFill/>
            <a:ln>
              <a:noFill/>
            </a:ln>
          </p:spPr>
          <p:txBody>
            <a:bodyPr anchorCtr="0" anchor="t" bIns="64000" lIns="64000" spcFirstLastPara="1" rIns="64000" wrap="square" tIns="64000">
              <a:noAutofit/>
            </a:bodyPr>
            <a:lstStyle/>
            <a:p>
              <a:pPr indent="0" lvl="0" marL="0" marR="0" rtl="0" algn="l">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sp>
        <p:nvSpPr>
          <p:cNvPr id="111" name="Google Shape;111;p13"/>
          <p:cNvSpPr txBox="1"/>
          <p:nvPr/>
        </p:nvSpPr>
        <p:spPr>
          <a:xfrm>
            <a:off x="2933700" y="1257240"/>
            <a:ext cx="5924550" cy="369332"/>
          </a:xfrm>
          <a:prstGeom prst="rect">
            <a:avLst/>
          </a:prstGeom>
          <a:noFill/>
          <a:ln cap="flat" cmpd="sng" w="9525">
            <a:solidFill>
              <a:srgbClr val="75707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2" name="Google Shape;112;p13"/>
          <p:cNvSpPr/>
          <p:nvPr/>
        </p:nvSpPr>
        <p:spPr>
          <a:xfrm>
            <a:off x="2933700" y="1626572"/>
            <a:ext cx="3103350" cy="276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chemeClr val="dk1"/>
                </a:solidFill>
                <a:latin typeface="Calibri"/>
                <a:ea typeface="Calibri"/>
                <a:cs typeface="Calibri"/>
                <a:sym typeface="Calibri"/>
              </a:rPr>
              <a:t>Your Segment Definition Here. See instructions.</a:t>
            </a:r>
            <a:endParaRPr b="0" i="0" sz="1400" u="none" cap="none" strike="noStrike">
              <a:solidFill>
                <a:srgbClr val="000000"/>
              </a:solidFill>
              <a:latin typeface="Arial"/>
              <a:ea typeface="Arial"/>
              <a:cs typeface="Arial"/>
              <a:sym typeface="Arial"/>
            </a:endParaRPr>
          </a:p>
        </p:txBody>
      </p:sp>
      <p:sp>
        <p:nvSpPr>
          <p:cNvPr id="113" name="Google Shape;113;p13"/>
          <p:cNvSpPr txBox="1"/>
          <p:nvPr/>
        </p:nvSpPr>
        <p:spPr>
          <a:xfrm>
            <a:off x="2933700" y="1921847"/>
            <a:ext cx="5924550" cy="369332"/>
          </a:xfrm>
          <a:prstGeom prst="rect">
            <a:avLst/>
          </a:prstGeom>
          <a:noFill/>
          <a:ln cap="flat" cmpd="sng" w="9525">
            <a:solidFill>
              <a:srgbClr val="75707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4" name="Google Shape;114;p13"/>
          <p:cNvSpPr/>
          <p:nvPr/>
        </p:nvSpPr>
        <p:spPr>
          <a:xfrm>
            <a:off x="2933700" y="2291179"/>
            <a:ext cx="2746201" cy="276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chemeClr val="dk1"/>
                </a:solidFill>
                <a:latin typeface="Calibri"/>
                <a:ea typeface="Calibri"/>
                <a:cs typeface="Calibri"/>
                <a:sym typeface="Calibri"/>
              </a:rPr>
              <a:t>Your Customer Job Here. See instructions.</a:t>
            </a:r>
            <a:endParaRPr b="0" i="0" sz="1400" u="none" cap="none" strike="noStrike">
              <a:solidFill>
                <a:srgbClr val="000000"/>
              </a:solidFill>
              <a:latin typeface="Arial"/>
              <a:ea typeface="Arial"/>
              <a:cs typeface="Arial"/>
              <a:sym typeface="Arial"/>
            </a:endParaRPr>
          </a:p>
        </p:txBody>
      </p:sp>
      <p:sp>
        <p:nvSpPr>
          <p:cNvPr id="115" name="Google Shape;115;p13"/>
          <p:cNvSpPr/>
          <p:nvPr/>
        </p:nvSpPr>
        <p:spPr>
          <a:xfrm>
            <a:off x="3738556" y="5538773"/>
            <a:ext cx="771525" cy="952500"/>
          </a:xfrm>
          <a:prstGeom prst="upArrow">
            <a:avLst>
              <a:gd fmla="val 50000" name="adj1"/>
              <a:gd fmla="val 50000" name="adj2"/>
            </a:avLst>
          </a:prstGeom>
          <a:solidFill>
            <a:srgbClr val="C0000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6" name="Google Shape;116;p13"/>
          <p:cNvSpPr txBox="1"/>
          <p:nvPr/>
        </p:nvSpPr>
        <p:spPr>
          <a:xfrm>
            <a:off x="4548188" y="5827782"/>
            <a:ext cx="1347787"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Add marker(s) and description as needed. See instructions.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4"/>
          <p:cNvSpPr txBox="1"/>
          <p:nvPr/>
        </p:nvSpPr>
        <p:spPr>
          <a:xfrm>
            <a:off x="673100" y="628636"/>
            <a:ext cx="10731500" cy="29238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alibri"/>
                <a:ea typeface="Calibri"/>
                <a:cs typeface="Calibri"/>
                <a:sym typeface="Calibri"/>
              </a:rPr>
              <a:t>Objective: Hypothesize about the Customer Job Process in order to use Customer Discovery to validate Customer Segments and Value Propositions.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alibri"/>
                <a:ea typeface="Calibri"/>
                <a:cs typeface="Calibri"/>
                <a:sym typeface="Calibri"/>
              </a:rPr>
              <a:t>Guidance: In your class materials and in our lectures on Customers and Value Propositions we’ve discussed the concept of the Customer “Job.” This can be defined as: the thing the prospective customer is doing that you would like to affect or improve upon. Remember that it is hard to think about changing some action or behavior if you have not defined it properly. Finding that your assumed customer segment is not performing the Job as you suspected should cause rethinking of either segments or need.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alibri"/>
                <a:ea typeface="Calibri"/>
                <a:cs typeface="Calibri"/>
                <a:sym typeface="Calibri"/>
              </a:rPr>
              <a:t>In this exercise, focus on ONE, well defined customer segment you are considering. Ideally, the same segment you used for your Customer Archetype Worksheet. Think about the “Job” of the customer – in fine detail. What are your assumptions about how they are doing the job now? Where do they start? What are the intermediate steps? And, what is the result? </a:t>
            </a:r>
            <a:r>
              <a:rPr b="1" i="0" lang="en-US" sz="1200" u="sng" cap="none" strike="noStrike">
                <a:solidFill>
                  <a:schemeClr val="dk1"/>
                </a:solidFill>
                <a:latin typeface="Calibri"/>
                <a:ea typeface="Calibri"/>
                <a:cs typeface="Calibri"/>
                <a:sym typeface="Calibri"/>
              </a:rPr>
              <a:t>Where do you suspect the key problem or opportunity arises</a:t>
            </a:r>
            <a:r>
              <a:rPr b="1" i="0" lang="en-US" sz="1200" u="none" cap="none" strike="noStrike">
                <a:solidFill>
                  <a:schemeClr val="dk1"/>
                </a:solidFill>
                <a:latin typeface="Calibri"/>
                <a:ea typeface="Calibri"/>
                <a:cs typeface="Calibri"/>
                <a:sym typeface="Calibri"/>
              </a:rPr>
              <a:t>? </a:t>
            </a:r>
            <a:r>
              <a:rPr b="1" i="0" lang="en-US" sz="1200" u="sng" cap="none" strike="noStrike">
                <a:solidFill>
                  <a:schemeClr val="dk1"/>
                </a:solidFill>
                <a:latin typeface="Calibri"/>
                <a:ea typeface="Calibri"/>
                <a:cs typeface="Calibri"/>
                <a:sym typeface="Calibri"/>
              </a:rPr>
              <a:t>Place markers where you perceive problems or places you can improve</a:t>
            </a:r>
            <a:r>
              <a:rPr b="1" i="0" lang="en-US" sz="1200" u="none" cap="none" strike="noStrike">
                <a:solidFill>
                  <a:schemeClr val="dk1"/>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What is the nature of that problem? What are your hypotheses (guesses) about how you should solve for those pains or create gains?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alibri"/>
                <a:ea typeface="Calibri"/>
                <a:cs typeface="Calibri"/>
                <a:sym typeface="Calibri"/>
              </a:rPr>
              <a:t>Once you have identified the process and how you would solve for any problems, you can then fill out your Value Proposition Canvas </a:t>
            </a:r>
            <a:r>
              <a:rPr b="0" i="0" lang="en-US" sz="1200" u="sng" cap="none" strike="noStrike">
                <a:solidFill>
                  <a:schemeClr val="dk1"/>
                </a:solidFill>
                <a:latin typeface="Calibri"/>
                <a:ea typeface="Calibri"/>
                <a:cs typeface="Calibri"/>
                <a:sym typeface="Calibri"/>
                <a:hlinkClick r:id="rId3">
                  <a:extLst>
                    <a:ext uri="{A12FA001-AC4F-418D-AE19-62706E023703}">
                      <ahyp:hlinkClr val="tx"/>
                    </a:ext>
                  </a:extLst>
                </a:hlinkClick>
              </a:rPr>
              <a:t>https://www.strategyzer.com/canvas</a:t>
            </a:r>
            <a:r>
              <a:rPr b="0" i="0" lang="en-US" sz="1200" u="none" cap="none" strike="noStrike">
                <a:solidFill>
                  <a:schemeClr val="dk1"/>
                </a:solidFill>
                <a:latin typeface="Calibri"/>
                <a:ea typeface="Calibri"/>
                <a:cs typeface="Calibri"/>
                <a:sym typeface="Calibri"/>
              </a:rPr>
              <a:t>. However, without doing customer discovery on the process it is hard to validate where and how your solution would have the most impact.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Example:</a:t>
            </a:r>
            <a:r>
              <a:rPr b="0" i="0" lang="en-US" sz="1200" u="none" cap="none" strike="noStrike">
                <a:solidFill>
                  <a:schemeClr val="dk1"/>
                </a:solidFill>
                <a:latin typeface="Calibri"/>
                <a:ea typeface="Calibri"/>
                <a:cs typeface="Calibri"/>
                <a:sym typeface="Calibri"/>
              </a:rPr>
              <a:t> Think about the Apple iPod. What was the Customer Job they were addressing and how would you use this form to map the Job process?</a:t>
            </a:r>
            <a:endParaRPr b="0" i="0" sz="1400" u="none" cap="none" strike="noStrike">
              <a:solidFill>
                <a:srgbClr val="000000"/>
              </a:solidFill>
              <a:latin typeface="Arial"/>
              <a:ea typeface="Arial"/>
              <a:cs typeface="Arial"/>
              <a:sym typeface="Arial"/>
            </a:endParaRPr>
          </a:p>
        </p:txBody>
      </p:sp>
      <p:sp>
        <p:nvSpPr>
          <p:cNvPr id="122" name="Google Shape;122;p14"/>
          <p:cNvSpPr txBox="1"/>
          <p:nvPr/>
        </p:nvSpPr>
        <p:spPr>
          <a:xfrm>
            <a:off x="558800" y="165100"/>
            <a:ext cx="7581900"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Customer “Job” Process Worksheet Instructions</a:t>
            </a:r>
            <a:endParaRPr b="0" i="0" sz="1400" u="none" cap="none" strike="noStrike">
              <a:solidFill>
                <a:srgbClr val="000000"/>
              </a:solidFill>
              <a:latin typeface="Arial"/>
              <a:ea typeface="Arial"/>
              <a:cs typeface="Arial"/>
              <a:sym typeface="Arial"/>
            </a:endParaRPr>
          </a:p>
        </p:txBody>
      </p:sp>
      <p:sp>
        <p:nvSpPr>
          <p:cNvPr id="123" name="Google Shape;123;p14"/>
          <p:cNvSpPr txBox="1"/>
          <p:nvPr/>
        </p:nvSpPr>
        <p:spPr>
          <a:xfrm>
            <a:off x="673100" y="3752697"/>
            <a:ext cx="9283700" cy="8002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Customer Segment: </a:t>
            </a:r>
            <a:r>
              <a:rPr b="0" i="0" lang="en-US" sz="1400" u="none" cap="none" strike="noStrike">
                <a:solidFill>
                  <a:schemeClr val="dk1"/>
                </a:solidFill>
                <a:latin typeface="Calibri"/>
                <a:ea typeface="Calibri"/>
                <a:cs typeface="Calibri"/>
                <a:sym typeface="Calibri"/>
              </a:rPr>
              <a:t>Tech savvy, image-conscious current Walkman users.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Customer Job:</a:t>
            </a:r>
            <a:r>
              <a:rPr b="0" i="0" lang="en-US" sz="1400" u="none" cap="none" strike="noStrike">
                <a:solidFill>
                  <a:schemeClr val="dk1"/>
                </a:solidFill>
                <a:latin typeface="Calibri"/>
                <a:ea typeface="Calibri"/>
                <a:cs typeface="Calibri"/>
                <a:sym typeface="Calibri"/>
              </a:rPr>
              <a:t> Selecting music to my “jams” on-the-go.</a:t>
            </a:r>
            <a:endParaRPr b="1" i="0" sz="1600" u="none" cap="none" strike="noStrike">
              <a:solidFill>
                <a:schemeClr val="dk1"/>
              </a:solidFill>
              <a:latin typeface="Calibri"/>
              <a:ea typeface="Calibri"/>
              <a:cs typeface="Calibri"/>
              <a:sym typeface="Calibri"/>
            </a:endParaRPr>
          </a:p>
        </p:txBody>
      </p:sp>
      <p:grpSp>
        <p:nvGrpSpPr>
          <p:cNvPr id="124" name="Google Shape;124;p14"/>
          <p:cNvGrpSpPr/>
          <p:nvPr/>
        </p:nvGrpSpPr>
        <p:grpSpPr>
          <a:xfrm>
            <a:off x="561965" y="4822667"/>
            <a:ext cx="11309368" cy="598634"/>
            <a:chOff x="3165" y="628645"/>
            <a:chExt cx="11309368" cy="598634"/>
          </a:xfrm>
        </p:grpSpPr>
        <p:sp>
          <p:nvSpPr>
            <p:cNvPr id="125" name="Google Shape;125;p14"/>
            <p:cNvSpPr/>
            <p:nvPr/>
          </p:nvSpPr>
          <p:spPr>
            <a:xfrm>
              <a:off x="3165"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4"/>
            <p:cNvSpPr/>
            <p:nvPr/>
          </p:nvSpPr>
          <p:spPr>
            <a:xfrm>
              <a:off x="334017"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4"/>
            <p:cNvSpPr txBox="1"/>
            <p:nvPr/>
          </p:nvSpPr>
          <p:spPr>
            <a:xfrm>
              <a:off x="348044" y="762399"/>
              <a:ext cx="1019642" cy="450853"/>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Go to CD storage cabinet</a:t>
              </a:r>
              <a:endParaRPr b="0" i="0" sz="1400" u="none" cap="none" strike="noStrike">
                <a:solidFill>
                  <a:srgbClr val="000000"/>
                </a:solidFill>
                <a:latin typeface="Arial"/>
                <a:ea typeface="Arial"/>
                <a:cs typeface="Arial"/>
                <a:sym typeface="Arial"/>
              </a:endParaRPr>
            </a:p>
          </p:txBody>
        </p:sp>
        <p:sp>
          <p:nvSpPr>
            <p:cNvPr id="128" name="Google Shape;128;p14"/>
            <p:cNvSpPr/>
            <p:nvPr/>
          </p:nvSpPr>
          <p:spPr>
            <a:xfrm>
              <a:off x="1420313"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4"/>
            <p:cNvSpPr/>
            <p:nvPr/>
          </p:nvSpPr>
          <p:spPr>
            <a:xfrm>
              <a:off x="1751164"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14"/>
            <p:cNvSpPr txBox="1"/>
            <p:nvPr/>
          </p:nvSpPr>
          <p:spPr>
            <a:xfrm>
              <a:off x="1765191" y="762399"/>
              <a:ext cx="1019642" cy="450853"/>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Pick out music to carry with me</a:t>
              </a:r>
              <a:endParaRPr b="0" i="0" sz="1400" u="none" cap="none" strike="noStrike">
                <a:solidFill>
                  <a:srgbClr val="000000"/>
                </a:solidFill>
                <a:latin typeface="Arial"/>
                <a:ea typeface="Arial"/>
                <a:cs typeface="Arial"/>
                <a:sym typeface="Arial"/>
              </a:endParaRPr>
            </a:p>
          </p:txBody>
        </p:sp>
        <p:sp>
          <p:nvSpPr>
            <p:cNvPr id="131" name="Google Shape;131;p14"/>
            <p:cNvSpPr/>
            <p:nvPr/>
          </p:nvSpPr>
          <p:spPr>
            <a:xfrm>
              <a:off x="2837461"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4"/>
            <p:cNvSpPr/>
            <p:nvPr/>
          </p:nvSpPr>
          <p:spPr>
            <a:xfrm>
              <a:off x="3168312"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14"/>
            <p:cNvSpPr txBox="1"/>
            <p:nvPr/>
          </p:nvSpPr>
          <p:spPr>
            <a:xfrm>
              <a:off x="3182339" y="762399"/>
              <a:ext cx="1019642" cy="450853"/>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US" sz="900" u="none" cap="none" strike="noStrike">
                  <a:solidFill>
                    <a:schemeClr val="dk1"/>
                  </a:solidFill>
                  <a:latin typeface="Calibri"/>
                  <a:ea typeface="Calibri"/>
                  <a:cs typeface="Calibri"/>
                  <a:sym typeface="Calibri"/>
                </a:rPr>
                <a:t>Unload “old” music from handy carrying case</a:t>
              </a:r>
              <a:endParaRPr b="0" i="0" sz="1400" u="none" cap="none" strike="noStrike">
                <a:solidFill>
                  <a:srgbClr val="000000"/>
                </a:solidFill>
                <a:latin typeface="Arial"/>
                <a:ea typeface="Arial"/>
                <a:cs typeface="Arial"/>
                <a:sym typeface="Arial"/>
              </a:endParaRPr>
            </a:p>
          </p:txBody>
        </p:sp>
        <p:sp>
          <p:nvSpPr>
            <p:cNvPr id="134" name="Google Shape;134;p14"/>
            <p:cNvSpPr/>
            <p:nvPr/>
          </p:nvSpPr>
          <p:spPr>
            <a:xfrm>
              <a:off x="4254608"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4"/>
            <p:cNvSpPr/>
            <p:nvPr/>
          </p:nvSpPr>
          <p:spPr>
            <a:xfrm>
              <a:off x="4574674" y="748372"/>
              <a:ext cx="1069268"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4"/>
            <p:cNvSpPr txBox="1"/>
            <p:nvPr/>
          </p:nvSpPr>
          <p:spPr>
            <a:xfrm>
              <a:off x="4588701" y="762399"/>
              <a:ext cx="1041214" cy="450853"/>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Load “new” music into case</a:t>
              </a:r>
              <a:endParaRPr b="0" i="0" sz="1400" u="none" cap="none" strike="noStrike">
                <a:solidFill>
                  <a:srgbClr val="000000"/>
                </a:solidFill>
                <a:latin typeface="Arial"/>
                <a:ea typeface="Arial"/>
                <a:cs typeface="Arial"/>
                <a:sym typeface="Arial"/>
              </a:endParaRPr>
            </a:p>
          </p:txBody>
        </p:sp>
        <p:sp>
          <p:nvSpPr>
            <p:cNvPr id="137" name="Google Shape;137;p14"/>
            <p:cNvSpPr/>
            <p:nvPr/>
          </p:nvSpPr>
          <p:spPr>
            <a:xfrm>
              <a:off x="5682542"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4"/>
            <p:cNvSpPr/>
            <p:nvPr/>
          </p:nvSpPr>
          <p:spPr>
            <a:xfrm>
              <a:off x="6013394"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14"/>
            <p:cNvSpPr txBox="1"/>
            <p:nvPr/>
          </p:nvSpPr>
          <p:spPr>
            <a:xfrm>
              <a:off x="6027421" y="762399"/>
              <a:ext cx="1019642" cy="450853"/>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Select next CD to listen to</a:t>
              </a:r>
              <a:endParaRPr b="0" i="0" sz="1400" u="none" cap="none" strike="noStrike">
                <a:solidFill>
                  <a:srgbClr val="000000"/>
                </a:solidFill>
                <a:latin typeface="Arial"/>
                <a:ea typeface="Arial"/>
                <a:cs typeface="Arial"/>
                <a:sym typeface="Arial"/>
              </a:endParaRPr>
            </a:p>
          </p:txBody>
        </p:sp>
        <p:sp>
          <p:nvSpPr>
            <p:cNvPr id="140" name="Google Shape;140;p14"/>
            <p:cNvSpPr/>
            <p:nvPr/>
          </p:nvSpPr>
          <p:spPr>
            <a:xfrm>
              <a:off x="7099690"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14"/>
            <p:cNvSpPr/>
            <p:nvPr/>
          </p:nvSpPr>
          <p:spPr>
            <a:xfrm>
              <a:off x="7430542"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4"/>
            <p:cNvSpPr txBox="1"/>
            <p:nvPr/>
          </p:nvSpPr>
          <p:spPr>
            <a:xfrm>
              <a:off x="7444569" y="762399"/>
              <a:ext cx="1019642" cy="450853"/>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Unload and refile old CD</a:t>
              </a:r>
              <a:endParaRPr b="0" i="0" sz="1400" u="none" cap="none" strike="noStrike">
                <a:solidFill>
                  <a:srgbClr val="000000"/>
                </a:solidFill>
                <a:latin typeface="Arial"/>
                <a:ea typeface="Arial"/>
                <a:cs typeface="Arial"/>
                <a:sym typeface="Arial"/>
              </a:endParaRPr>
            </a:p>
          </p:txBody>
        </p:sp>
        <p:sp>
          <p:nvSpPr>
            <p:cNvPr id="143" name="Google Shape;143;p14"/>
            <p:cNvSpPr/>
            <p:nvPr/>
          </p:nvSpPr>
          <p:spPr>
            <a:xfrm>
              <a:off x="8516838"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4"/>
            <p:cNvSpPr/>
            <p:nvPr/>
          </p:nvSpPr>
          <p:spPr>
            <a:xfrm>
              <a:off x="8847689"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4"/>
            <p:cNvSpPr txBox="1"/>
            <p:nvPr/>
          </p:nvSpPr>
          <p:spPr>
            <a:xfrm>
              <a:off x="8861716" y="762399"/>
              <a:ext cx="1019642" cy="450853"/>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Load new CD</a:t>
              </a:r>
              <a:endParaRPr b="0" i="0" sz="1400" u="none" cap="none" strike="noStrike">
                <a:solidFill>
                  <a:srgbClr val="000000"/>
                </a:solidFill>
                <a:latin typeface="Arial"/>
                <a:ea typeface="Arial"/>
                <a:cs typeface="Arial"/>
                <a:sym typeface="Arial"/>
              </a:endParaRPr>
            </a:p>
          </p:txBody>
        </p:sp>
        <p:sp>
          <p:nvSpPr>
            <p:cNvPr id="146" name="Google Shape;146;p14"/>
            <p:cNvSpPr/>
            <p:nvPr/>
          </p:nvSpPr>
          <p:spPr>
            <a:xfrm>
              <a:off x="9933986" y="628645"/>
              <a:ext cx="1240693" cy="478907"/>
            </a:xfrm>
            <a:prstGeom prst="chevron">
              <a:avLst>
                <a:gd fmla="val 4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4"/>
            <p:cNvSpPr/>
            <p:nvPr/>
          </p:nvSpPr>
          <p:spPr>
            <a:xfrm>
              <a:off x="10264837" y="748372"/>
              <a:ext cx="1047696" cy="478907"/>
            </a:xfrm>
            <a:prstGeom prst="roundRect">
              <a:avLst>
                <a:gd fmla="val 10000" name="adj"/>
              </a:avLst>
            </a:prstGeom>
            <a:solidFill>
              <a:schemeClr val="lt1">
                <a:alpha val="89411"/>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4"/>
            <p:cNvSpPr txBox="1"/>
            <p:nvPr/>
          </p:nvSpPr>
          <p:spPr>
            <a:xfrm>
              <a:off x="10278864" y="762399"/>
              <a:ext cx="1019642" cy="450853"/>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Press play and listen to jams</a:t>
              </a:r>
              <a:endParaRPr b="0" i="0" sz="1400" u="none" cap="none" strike="noStrike">
                <a:solidFill>
                  <a:srgbClr val="000000"/>
                </a:solidFill>
                <a:latin typeface="Arial"/>
                <a:ea typeface="Arial"/>
                <a:cs typeface="Arial"/>
                <a:sym typeface="Arial"/>
              </a:endParaRPr>
            </a:p>
          </p:txBody>
        </p:sp>
      </p:grpSp>
      <p:sp>
        <p:nvSpPr>
          <p:cNvPr id="149" name="Google Shape;149;p14"/>
          <p:cNvSpPr/>
          <p:nvPr/>
        </p:nvSpPr>
        <p:spPr>
          <a:xfrm>
            <a:off x="3738556" y="5538773"/>
            <a:ext cx="771525" cy="952500"/>
          </a:xfrm>
          <a:prstGeom prst="upArrow">
            <a:avLst>
              <a:gd fmla="val 50000" name="adj1"/>
              <a:gd fmla="val 50000" name="adj2"/>
            </a:avLst>
          </a:prstGeom>
          <a:solidFill>
            <a:srgbClr val="C0000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0" name="Google Shape;150;p14"/>
          <p:cNvSpPr txBox="1"/>
          <p:nvPr/>
        </p:nvSpPr>
        <p:spPr>
          <a:xfrm>
            <a:off x="4324343" y="5945084"/>
            <a:ext cx="1347787" cy="6001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Time consuming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Easy to lose CDs</a:t>
            </a:r>
            <a:endParaRPr b="0" i="0" sz="1400" u="none" cap="none" strike="noStrike">
              <a:solidFill>
                <a:srgbClr val="000000"/>
              </a:solidFill>
              <a:latin typeface="Arial"/>
              <a:ea typeface="Arial"/>
              <a:cs typeface="Arial"/>
              <a:sym typeface="Arial"/>
            </a:endParaRPr>
          </a:p>
        </p:txBody>
      </p:sp>
      <p:sp>
        <p:nvSpPr>
          <p:cNvPr id="151" name="Google Shape;151;p14"/>
          <p:cNvSpPr/>
          <p:nvPr/>
        </p:nvSpPr>
        <p:spPr>
          <a:xfrm>
            <a:off x="6557985" y="5553058"/>
            <a:ext cx="771525" cy="952500"/>
          </a:xfrm>
          <a:prstGeom prst="upArrow">
            <a:avLst>
              <a:gd fmla="val 50000" name="adj1"/>
              <a:gd fmla="val 50000" name="adj2"/>
            </a:avLst>
          </a:prstGeom>
          <a:solidFill>
            <a:srgbClr val="C0000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2" name="Google Shape;152;p14"/>
          <p:cNvSpPr txBox="1"/>
          <p:nvPr/>
        </p:nvSpPr>
        <p:spPr>
          <a:xfrm>
            <a:off x="7143772" y="5959369"/>
            <a:ext cx="2276453" cy="6001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Hard to read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No order makes selection hard</a:t>
            </a:r>
            <a:endParaRPr b="0" i="0" sz="1400" u="none" cap="none" strike="noStrike">
              <a:solidFill>
                <a:srgbClr val="000000"/>
              </a:solidFill>
              <a:latin typeface="Arial"/>
              <a:ea typeface="Arial"/>
              <a:cs typeface="Arial"/>
              <a:sym typeface="Arial"/>
            </a:endParaRPr>
          </a:p>
        </p:txBody>
      </p:sp>
      <p:pic>
        <p:nvPicPr>
          <p:cNvPr id="153" name="Google Shape;153;p14"/>
          <p:cNvPicPr preferRelativeResize="0"/>
          <p:nvPr/>
        </p:nvPicPr>
        <p:blipFill rotWithShape="1">
          <a:blip r:embed="rId4">
            <a:alphaModFix/>
          </a:blip>
          <a:srcRect b="0" l="1860" r="-1858" t="0"/>
          <a:stretch/>
        </p:blipFill>
        <p:spPr>
          <a:xfrm>
            <a:off x="9307050" y="6116325"/>
            <a:ext cx="2884949" cy="7416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